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256" r:id="rId2"/>
    <p:sldId id="268" r:id="rId3"/>
    <p:sldId id="258" r:id="rId4"/>
    <p:sldId id="260" r:id="rId5"/>
    <p:sldId id="261" r:id="rId6"/>
    <p:sldId id="259" r:id="rId7"/>
    <p:sldId id="262" r:id="rId8"/>
    <p:sldId id="263" r:id="rId9"/>
    <p:sldId id="265" r:id="rId10"/>
    <p:sldId id="266" r:id="rId11"/>
    <p:sldId id="267" r:id="rId12"/>
    <p:sldId id="270" r:id="rId13"/>
    <p:sldId id="257" r:id="rId14"/>
    <p:sldId id="272" r:id="rId15"/>
    <p:sldId id="271" r:id="rId16"/>
    <p:sldId id="273"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0C967952-B09F-4749-A8AB-020479025A26}" type="datetimeFigureOut">
              <a:rPr lang="en-US" smtClean="0"/>
              <a:t>3/3/2020</a:t>
            </a:fld>
            <a:endParaRPr lang="en-US"/>
          </a:p>
        </p:txBody>
      </p:sp>
      <p:sp>
        <p:nvSpPr>
          <p:cNvPr id="4" name="Footer Placeholder 3"/>
          <p:cNvSpPr>
            <a:spLocks noGrp="1"/>
          </p:cNvSpPr>
          <p:nvPr>
            <p:ph type="ftr" sz="quarter" idx="2"/>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70B41240-4FF9-489E-A15B-2A97982F08C6}" type="slidenum">
              <a:rPr lang="en-US" smtClean="0"/>
              <a:t>‹#›</a:t>
            </a:fld>
            <a:endParaRPr lang="en-US"/>
          </a:p>
        </p:txBody>
      </p:sp>
    </p:spTree>
    <p:extLst>
      <p:ext uri="{BB962C8B-B14F-4D97-AF65-F5344CB8AC3E}">
        <p14:creationId xmlns:p14="http://schemas.microsoft.com/office/powerpoint/2010/main" val="37963640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CD1EF2-0AC3-4218-9C03-C89D918195D1}" type="datetimeFigureOut">
              <a:rPr lang="en-US" smtClean="0"/>
              <a:t>3/3/2020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F35134B-B193-450E-898B-E7C2D52F351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BCD1EF2-0AC3-4218-9C03-C89D918195D1}" type="datetimeFigureOut">
              <a:rPr lang="en-US" smtClean="0"/>
              <a:t>3/3/2020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F35134B-B193-450E-898B-E7C2D52F35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CD1EF2-0AC3-4218-9C03-C89D918195D1}" type="datetimeFigureOut">
              <a:rPr lang="en-US" smtClean="0"/>
              <a:t>3/3/2020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3F35134B-B193-450E-898B-E7C2D52F351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CD1EF2-0AC3-4218-9C03-C89D918195D1}" type="datetimeFigureOut">
              <a:rPr lang="en-US" smtClean="0"/>
              <a:t>3/3/2020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35134B-B193-450E-898B-E7C2D52F35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BCD1EF2-0AC3-4218-9C03-C89D918195D1}" type="datetimeFigureOut">
              <a:rPr lang="en-US" smtClean="0"/>
              <a:t>3/3/2020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F35134B-B193-450E-898B-E7C2D52F351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CD1EF2-0AC3-4218-9C03-C89D918195D1}" type="datetimeFigureOut">
              <a:rPr lang="en-US" smtClean="0"/>
              <a:t>3/3/2020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F35134B-B193-450E-898B-E7C2D52F35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hearda.com/timeline/events/event_18.asp" TargetMode="External"/><Relationship Id="rId2" Type="http://schemas.openxmlformats.org/officeDocument/2006/relationships/hyperlink" Target="http://www.thearda.com/timeline/events/event_251.asp" TargetMode="External"/><Relationship Id="rId1" Type="http://schemas.openxmlformats.org/officeDocument/2006/relationships/slideLayout" Target="../slideLayouts/slideLayout7.xml"/><Relationship Id="rId4" Type="http://schemas.openxmlformats.org/officeDocument/2006/relationships/hyperlink" Target="http://www.thearda.com/timeline/events/event_186.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6600" dirty="0" smtClean="0"/>
              <a:t>THE NEXT GENERATION INITIATIVE</a:t>
            </a:r>
            <a:endParaRPr lang="en-US" sz="6600" dirty="0"/>
          </a:p>
        </p:txBody>
      </p:sp>
      <p:sp>
        <p:nvSpPr>
          <p:cNvPr id="3" name="Subtitle 2"/>
          <p:cNvSpPr>
            <a:spLocks noGrp="1"/>
          </p:cNvSpPr>
          <p:nvPr>
            <p:ph type="subTitle" idx="1"/>
          </p:nvPr>
        </p:nvSpPr>
        <p:spPr/>
        <p:txBody>
          <a:bodyPr>
            <a:normAutofit/>
          </a:bodyPr>
          <a:lstStyle/>
          <a:p>
            <a:pPr algn="ctr"/>
            <a:r>
              <a:rPr lang="en-US" dirty="0" smtClean="0"/>
              <a:t>ADOPTED BY THE 241</a:t>
            </a:r>
            <a:r>
              <a:rPr lang="en-US" baseline="30000" dirty="0" smtClean="0"/>
              <a:t>ST</a:t>
            </a:r>
            <a:r>
              <a:rPr lang="en-US" dirty="0" smtClean="0"/>
              <a:t> ASSEMBLY OF THE SYNOD OF THE MID-ATLANTIC, RICHMOND VA</a:t>
            </a:r>
            <a:endParaRPr lang="en-US" dirty="0"/>
          </a:p>
        </p:txBody>
      </p:sp>
    </p:spTree>
    <p:extLst>
      <p:ext uri="{BB962C8B-B14F-4D97-AF65-F5344CB8AC3E}">
        <p14:creationId xmlns:p14="http://schemas.microsoft.com/office/powerpoint/2010/main" val="224524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448" y="838200"/>
            <a:ext cx="7851648" cy="1600200"/>
          </a:xfrm>
        </p:spPr>
        <p:txBody>
          <a:bodyPr>
            <a:normAutofit/>
          </a:bodyPr>
          <a:lstStyle/>
          <a:p>
            <a:r>
              <a:rPr lang="en-US" dirty="0" smtClean="0"/>
              <a:t>A Way </a:t>
            </a:r>
            <a:r>
              <a:rPr lang="en-US" dirty="0" smtClean="0"/>
              <a:t>to </a:t>
            </a:r>
            <a:r>
              <a:rPr lang="en-US" dirty="0" smtClean="0"/>
              <a:t>Reverse the Trend</a:t>
            </a:r>
            <a:endParaRPr lang="en-US" dirty="0"/>
          </a:p>
        </p:txBody>
      </p:sp>
      <p:sp>
        <p:nvSpPr>
          <p:cNvPr id="3" name="Subtitle 2"/>
          <p:cNvSpPr>
            <a:spLocks noGrp="1"/>
          </p:cNvSpPr>
          <p:nvPr>
            <p:ph type="subTitle" idx="1"/>
          </p:nvPr>
        </p:nvSpPr>
        <p:spPr>
          <a:xfrm>
            <a:off x="533400" y="3228536"/>
            <a:ext cx="7854696" cy="3096064"/>
          </a:xfrm>
        </p:spPr>
        <p:txBody>
          <a:bodyPr>
            <a:normAutofit fontScale="92500" lnSpcReduction="20000"/>
          </a:bodyPr>
          <a:lstStyle/>
          <a:p>
            <a:pPr marL="457200" indent="-457200" algn="l">
              <a:buFont typeface="Arial" panose="020B0604020202020204" pitchFamily="34" charset="0"/>
              <a:buChar char="•"/>
            </a:pPr>
            <a:r>
              <a:rPr lang="en-US" sz="2600" dirty="0" smtClean="0"/>
              <a:t>Katie Cannon Called the First Order of the Day around the Installation of Dr. Brian Blount</a:t>
            </a:r>
          </a:p>
          <a:p>
            <a:pPr marL="457200" indent="-457200" algn="l">
              <a:buFont typeface="Arial" panose="020B0604020202020204" pitchFamily="34" charset="0"/>
              <a:buChar char="•"/>
            </a:pPr>
            <a:endParaRPr lang="en-US" sz="2600" dirty="0" smtClean="0"/>
          </a:p>
          <a:p>
            <a:pPr marL="457200" indent="-457200" algn="l">
              <a:buFont typeface="Arial" panose="020B0604020202020204" pitchFamily="34" charset="0"/>
              <a:buChar char="•"/>
            </a:pPr>
            <a:r>
              <a:rPr lang="en-US" sz="2600" dirty="0" smtClean="0"/>
              <a:t>BPU in National Capital Presbytery Called an Order of the Day</a:t>
            </a:r>
          </a:p>
          <a:p>
            <a:pPr marL="457200" indent="-457200" algn="l">
              <a:buFont typeface="Arial" panose="020B0604020202020204" pitchFamily="34" charset="0"/>
              <a:buChar char="•"/>
            </a:pPr>
            <a:endParaRPr lang="en-US" sz="2600" dirty="0"/>
          </a:p>
          <a:p>
            <a:pPr marL="457200" indent="-457200" algn="l">
              <a:buFont typeface="Arial" panose="020B0604020202020204" pitchFamily="34" charset="0"/>
              <a:buChar char="•"/>
            </a:pPr>
            <a:r>
              <a:rPr lang="en-US" sz="2600" dirty="0" smtClean="0"/>
              <a:t>Black Churches Charlotte Held an Order of the Day in 2011</a:t>
            </a:r>
          </a:p>
          <a:p>
            <a:pPr marL="457200" indent="-457200" algn="ctr">
              <a:buFont typeface="Arial" panose="020B0604020202020204" pitchFamily="34" charset="0"/>
              <a:buChar char="•"/>
            </a:pPr>
            <a:r>
              <a:rPr lang="en-US" sz="2600" dirty="0" smtClean="0"/>
              <a:t>More to be added to this section</a:t>
            </a:r>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9528478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CALLING </a:t>
            </a:r>
            <a:r>
              <a:rPr lang="en-US" dirty="0"/>
              <a:t>FOR THE </a:t>
            </a:r>
            <a:br>
              <a:rPr lang="en-US" dirty="0"/>
            </a:br>
            <a:r>
              <a:rPr lang="en-US" dirty="0"/>
              <a:t>ORDER OF THE DAY</a:t>
            </a:r>
          </a:p>
        </p:txBody>
      </p:sp>
      <p:sp>
        <p:nvSpPr>
          <p:cNvPr id="5" name="Content Placeholder 4"/>
          <p:cNvSpPr>
            <a:spLocks noGrp="1"/>
          </p:cNvSpPr>
          <p:nvPr>
            <p:ph idx="1"/>
          </p:nvPr>
        </p:nvSpPr>
        <p:spPr/>
        <p:txBody>
          <a:bodyPr/>
          <a:lstStyle/>
          <a:p>
            <a:pPr marL="0" indent="0">
              <a:buNone/>
            </a:pPr>
            <a:r>
              <a:rPr lang="en-US" dirty="0" smtClean="0"/>
              <a:t>An </a:t>
            </a:r>
            <a:r>
              <a:rPr lang="en-US" dirty="0"/>
              <a:t>event that brought together 31 African American Congregations from the Presbyteries  of Charlotte and Providence in October 2011,</a:t>
            </a:r>
          </a:p>
        </p:txBody>
      </p:sp>
      <p:graphicFrame>
        <p:nvGraphicFramePr>
          <p:cNvPr id="6" name="Object 5"/>
          <p:cNvGraphicFramePr>
            <a:graphicFrameLocks noChangeAspect="1"/>
          </p:cNvGraphicFramePr>
          <p:nvPr>
            <p:extLst>
              <p:ext uri="{D42A27DB-BD31-4B8C-83A1-F6EECF244321}">
                <p14:modId xmlns:p14="http://schemas.microsoft.com/office/powerpoint/2010/main" val="3432872711"/>
              </p:ext>
            </p:extLst>
          </p:nvPr>
        </p:nvGraphicFramePr>
        <p:xfrm>
          <a:off x="2454275" y="3373438"/>
          <a:ext cx="3127375" cy="490537"/>
        </p:xfrm>
        <a:graphic>
          <a:graphicData uri="http://schemas.openxmlformats.org/presentationml/2006/ole">
            <mc:AlternateContent xmlns:mc="http://schemas.openxmlformats.org/markup-compatibility/2006">
              <mc:Choice xmlns:v="urn:schemas-microsoft-com:vml" Requires="v">
                <p:oleObj spid="_x0000_s1037" name="Packager Shell Object" showAsIcon="1" r:id="rId3" imgW="3127680" imgH="491040" progId="Package">
                  <p:embed/>
                </p:oleObj>
              </mc:Choice>
              <mc:Fallback>
                <p:oleObj name="Packager Shell Object" showAsIcon="1" r:id="rId3" imgW="3127680" imgH="491040" progId="Package">
                  <p:embed/>
                  <p:pic>
                    <p:nvPicPr>
                      <p:cNvPr id="0" name=""/>
                      <p:cNvPicPr/>
                      <p:nvPr/>
                    </p:nvPicPr>
                    <p:blipFill>
                      <a:blip r:embed="rId4"/>
                      <a:stretch>
                        <a:fillRect/>
                      </a:stretch>
                    </p:blipFill>
                    <p:spPr>
                      <a:xfrm>
                        <a:off x="2454275" y="3373438"/>
                        <a:ext cx="3127375" cy="490537"/>
                      </a:xfrm>
                      <a:prstGeom prst="rect">
                        <a:avLst/>
                      </a:prstGeom>
                    </p:spPr>
                  </p:pic>
                </p:oleObj>
              </mc:Fallback>
            </mc:AlternateContent>
          </a:graphicData>
        </a:graphic>
      </p:graphicFrame>
    </p:spTree>
    <p:extLst>
      <p:ext uri="{BB962C8B-B14F-4D97-AF65-F5344CB8AC3E}">
        <p14:creationId xmlns:p14="http://schemas.microsoft.com/office/powerpoint/2010/main" val="2098393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772400" cy="5262979"/>
          </a:xfrm>
          <a:prstGeom prst="rect">
            <a:avLst/>
          </a:prstGeom>
        </p:spPr>
        <p:txBody>
          <a:bodyPr wrap="square">
            <a:spAutoFit/>
          </a:bodyPr>
          <a:lstStyle/>
          <a:p>
            <a:pPr lvl="0"/>
            <a:r>
              <a:rPr lang="en-US" sz="2800" dirty="0"/>
              <a:t>What is outlined and argued in this paper is for a full blown effort to “tip” our Synod forward into the future. </a:t>
            </a:r>
            <a:endParaRPr lang="en-US" sz="2800" dirty="0" smtClean="0"/>
          </a:p>
          <a:p>
            <a:pPr lvl="0"/>
            <a:endParaRPr lang="en-US" sz="2800" dirty="0"/>
          </a:p>
          <a:p>
            <a:pPr lvl="0"/>
            <a:r>
              <a:rPr lang="en-US" sz="2800" dirty="0"/>
              <a:t>What is required is a thoughtful and well researched presentation of the facts and the pathways to launch an initiative of such importance. </a:t>
            </a:r>
            <a:endParaRPr lang="en-US" sz="2800" dirty="0" smtClean="0"/>
          </a:p>
          <a:p>
            <a:pPr lvl="0"/>
            <a:endParaRPr lang="en-US" sz="2800" dirty="0" smtClean="0"/>
          </a:p>
          <a:p>
            <a:pPr lvl="0"/>
            <a:r>
              <a:rPr lang="en-US" sz="2800" dirty="0" smtClean="0"/>
              <a:t>What </a:t>
            </a:r>
            <a:r>
              <a:rPr lang="en-US" sz="2800" dirty="0"/>
              <a:t>is necessary is to confront those anxieties that insist that our Synod has nothing to contribute to the national character of our church or to the needs of struggling congregations.</a:t>
            </a:r>
          </a:p>
        </p:txBody>
      </p:sp>
    </p:spTree>
    <p:extLst>
      <p:ext uri="{BB962C8B-B14F-4D97-AF65-F5344CB8AC3E}">
        <p14:creationId xmlns:p14="http://schemas.microsoft.com/office/powerpoint/2010/main" val="943331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THERE HAS BEEN A TIME OF CONTEMPLATION </a:t>
            </a:r>
            <a:endParaRPr lang="en-US" dirty="0"/>
          </a:p>
        </p:txBody>
      </p:sp>
      <p:sp>
        <p:nvSpPr>
          <p:cNvPr id="3" name="Content Placeholder 2"/>
          <p:cNvSpPr>
            <a:spLocks noGrp="1"/>
          </p:cNvSpPr>
          <p:nvPr>
            <p:ph sz="half" idx="1"/>
          </p:nvPr>
        </p:nvSpPr>
        <p:spPr/>
        <p:txBody>
          <a:bodyPr/>
          <a:lstStyle/>
          <a:p>
            <a:r>
              <a:rPr lang="en-US" dirty="0" smtClean="0"/>
              <a:t>Who  are the partners to accomplish such an aggressive goal?</a:t>
            </a:r>
          </a:p>
          <a:p>
            <a:r>
              <a:rPr lang="en-US" dirty="0" smtClean="0"/>
              <a:t>What kinds of resources would be available or need to be created?</a:t>
            </a:r>
            <a:endParaRPr lang="en-US" dirty="0"/>
          </a:p>
        </p:txBody>
      </p:sp>
      <p:sp>
        <p:nvSpPr>
          <p:cNvPr id="4" name="Content Placeholder 3"/>
          <p:cNvSpPr>
            <a:spLocks noGrp="1"/>
          </p:cNvSpPr>
          <p:nvPr>
            <p:ph sz="half" idx="2"/>
          </p:nvPr>
        </p:nvSpPr>
        <p:spPr/>
        <p:txBody>
          <a:bodyPr/>
          <a:lstStyle/>
          <a:p>
            <a:r>
              <a:rPr lang="en-US" dirty="0" smtClean="0"/>
              <a:t>Are the presbyteries willing to embrace such an aggressive mission?</a:t>
            </a:r>
          </a:p>
          <a:p>
            <a:r>
              <a:rPr lang="en-US" dirty="0" smtClean="0"/>
              <a:t>How will this effort be funded?</a:t>
            </a:r>
          </a:p>
          <a:p>
            <a:r>
              <a:rPr lang="en-US" dirty="0" smtClean="0"/>
              <a:t>Where do we start?</a:t>
            </a:r>
            <a:endParaRPr lang="en-US" dirty="0"/>
          </a:p>
        </p:txBody>
      </p:sp>
    </p:spTree>
    <p:extLst>
      <p:ext uri="{BB962C8B-B14F-4D97-AF65-F5344CB8AC3E}">
        <p14:creationId xmlns:p14="http://schemas.microsoft.com/office/powerpoint/2010/main" val="1116557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399"/>
            <a:ext cx="7391400" cy="4247317"/>
          </a:xfrm>
          <a:prstGeom prst="rect">
            <a:avLst/>
          </a:prstGeom>
        </p:spPr>
        <p:txBody>
          <a:bodyPr wrap="square">
            <a:spAutoFit/>
          </a:bodyPr>
          <a:lstStyle/>
          <a:p>
            <a:r>
              <a:rPr lang="en-US" dirty="0"/>
              <a:t>The 241</a:t>
            </a:r>
            <a:r>
              <a:rPr lang="en-US" baseline="30000" dirty="0"/>
              <a:t>st</a:t>
            </a:r>
            <a:r>
              <a:rPr lang="en-US" dirty="0"/>
              <a:t> Synod Assembly voted as a “Synod to be known identifying, recruiting, developing </a:t>
            </a:r>
            <a:r>
              <a:rPr lang="en-US" dirty="0" smtClean="0"/>
              <a:t>and </a:t>
            </a:r>
            <a:r>
              <a:rPr lang="en-US" dirty="0"/>
              <a:t>nurturing the Next Generation of African American Leadership who will serve Presbyterian </a:t>
            </a:r>
            <a:r>
              <a:rPr lang="en-US" dirty="0" smtClean="0"/>
              <a:t>congregations</a:t>
            </a:r>
            <a:r>
              <a:rPr lang="en-US" dirty="0"/>
              <a:t>, councils and beyond.” </a:t>
            </a:r>
            <a:endParaRPr lang="en-US" dirty="0" smtClean="0"/>
          </a:p>
          <a:p>
            <a:endParaRPr lang="en-US" dirty="0"/>
          </a:p>
          <a:p>
            <a:r>
              <a:rPr lang="en-US" dirty="0" smtClean="0"/>
              <a:t>Questions</a:t>
            </a:r>
            <a:r>
              <a:rPr lang="en-US" dirty="0"/>
              <a:t>, strategies and timelines will be shared on how </a:t>
            </a:r>
            <a:r>
              <a:rPr lang="en-US" dirty="0" smtClean="0"/>
              <a:t>the </a:t>
            </a:r>
            <a:r>
              <a:rPr lang="en-US" dirty="0"/>
              <a:t>Synod will approach/design a system that reopens a pipeline of leadership development for </a:t>
            </a:r>
            <a:r>
              <a:rPr lang="en-US" dirty="0" smtClean="0"/>
              <a:t>African </a:t>
            </a:r>
            <a:r>
              <a:rPr lang="en-US" dirty="0"/>
              <a:t>Americans using </a:t>
            </a:r>
            <a:endParaRPr lang="en-US" dirty="0" smtClean="0"/>
          </a:p>
          <a:p>
            <a:pPr marL="285750" indent="-285750">
              <a:buFont typeface="Arial" panose="020B0604020202020204" pitchFamily="34" charset="0"/>
              <a:buChar char="•"/>
            </a:pPr>
            <a:r>
              <a:rPr lang="en-US" dirty="0" smtClean="0"/>
              <a:t>Congregations</a:t>
            </a:r>
          </a:p>
          <a:p>
            <a:pPr marL="285750" indent="-285750">
              <a:buFont typeface="Arial" panose="020B0604020202020204" pitchFamily="34" charset="0"/>
              <a:buChar char="•"/>
            </a:pPr>
            <a:r>
              <a:rPr lang="en-US" dirty="0" smtClean="0"/>
              <a:t>Communities</a:t>
            </a:r>
          </a:p>
          <a:p>
            <a:pPr marL="285750" indent="-285750">
              <a:buFont typeface="Arial" panose="020B0604020202020204" pitchFamily="34" charset="0"/>
              <a:buChar char="•"/>
            </a:pPr>
            <a:r>
              <a:rPr lang="en-US" dirty="0" smtClean="0"/>
              <a:t>Caucuses and Similar Organizations</a:t>
            </a:r>
          </a:p>
          <a:p>
            <a:pPr marL="285750" indent="-285750">
              <a:buFont typeface="Arial" panose="020B0604020202020204" pitchFamily="34" charset="0"/>
              <a:buChar char="•"/>
            </a:pPr>
            <a:r>
              <a:rPr lang="en-US" dirty="0" smtClean="0"/>
              <a:t>Presbyteries</a:t>
            </a:r>
          </a:p>
          <a:p>
            <a:pPr marL="285750" indent="-285750">
              <a:buFont typeface="Arial" panose="020B0604020202020204" pitchFamily="34" charset="0"/>
              <a:buChar char="•"/>
            </a:pPr>
            <a:r>
              <a:rPr lang="en-US" dirty="0" smtClean="0"/>
              <a:t>Synods </a:t>
            </a:r>
          </a:p>
          <a:p>
            <a:pPr marL="285750" indent="-285750">
              <a:buFont typeface="Arial" panose="020B0604020202020204" pitchFamily="34" charset="0"/>
              <a:buChar char="•"/>
            </a:pPr>
            <a:r>
              <a:rPr lang="en-US" dirty="0" smtClean="0"/>
              <a:t>Black Presbyterian Colleges/Universities</a:t>
            </a:r>
            <a:endParaRPr lang="en-US" dirty="0" smtClean="0"/>
          </a:p>
          <a:p>
            <a:pPr marL="285750" indent="-285750">
              <a:buFont typeface="Arial" panose="020B0604020202020204" pitchFamily="34" charset="0"/>
              <a:buChar char="•"/>
            </a:pPr>
            <a:r>
              <a:rPr lang="en-US" dirty="0" smtClean="0"/>
              <a:t>Presbyterian </a:t>
            </a:r>
            <a:r>
              <a:rPr lang="en-US" dirty="0"/>
              <a:t>Mission </a:t>
            </a:r>
            <a:r>
              <a:rPr lang="en-US" dirty="0" smtClean="0"/>
              <a:t>Agency</a:t>
            </a:r>
          </a:p>
        </p:txBody>
      </p:sp>
    </p:spTree>
    <p:extLst>
      <p:ext uri="{BB962C8B-B14F-4D97-AF65-F5344CB8AC3E}">
        <p14:creationId xmlns:p14="http://schemas.microsoft.com/office/powerpoint/2010/main" val="1385046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42048" cy="1143000"/>
          </a:xfrm>
        </p:spPr>
        <p:txBody>
          <a:bodyPr>
            <a:normAutofit fontScale="90000"/>
          </a:bodyPr>
          <a:lstStyle/>
          <a:p>
            <a:pPr algn="ctr"/>
            <a:r>
              <a:rPr lang="en-US" dirty="0" smtClean="0"/>
              <a:t>Congregational life community development</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p:txBody>
          <a:bodyPr/>
          <a:lstStyle/>
          <a:p>
            <a:r>
              <a:rPr lang="en-US" dirty="0" smtClean="0"/>
              <a:t>Invite African American Congregations to reclaim the practice of praying for, laying on of hands and speaking into a young persons life in the church or in the community who show promise for ministry.</a:t>
            </a:r>
            <a:endParaRPr lang="en-US" dirty="0"/>
          </a:p>
        </p:txBody>
      </p:sp>
      <p:sp>
        <p:nvSpPr>
          <p:cNvPr id="6" name="Content Placeholder 5"/>
          <p:cNvSpPr>
            <a:spLocks noGrp="1"/>
          </p:cNvSpPr>
          <p:nvPr>
            <p:ph sz="quarter" idx="4"/>
          </p:nvPr>
        </p:nvSpPr>
        <p:spPr/>
        <p:txBody>
          <a:bodyPr/>
          <a:lstStyle/>
          <a:p>
            <a:r>
              <a:rPr lang="en-US" dirty="0" smtClean="0"/>
              <a:t>Story</a:t>
            </a:r>
            <a:endParaRPr lang="en-US" dirty="0"/>
          </a:p>
        </p:txBody>
      </p:sp>
    </p:spTree>
    <p:extLst>
      <p:ext uri="{BB962C8B-B14F-4D97-AF65-F5344CB8AC3E}">
        <p14:creationId xmlns:p14="http://schemas.microsoft.com/office/powerpoint/2010/main" val="3622056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42048" cy="14478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Identify and claim THEM WHILE THEY ARE YOUNG</a:t>
            </a:r>
            <a:br>
              <a:rPr lang="en-US" dirty="0" smtClean="0"/>
            </a:br>
            <a:endParaRPr lang="en-US" dirty="0"/>
          </a:p>
        </p:txBody>
      </p:sp>
      <p:sp>
        <p:nvSpPr>
          <p:cNvPr id="3" name="Content Placeholder 2"/>
          <p:cNvSpPr>
            <a:spLocks noGrp="1"/>
          </p:cNvSpPr>
          <p:nvPr>
            <p:ph sz="half" idx="1"/>
          </p:nvPr>
        </p:nvSpPr>
        <p:spPr/>
        <p:txBody>
          <a:bodyPr/>
          <a:lstStyle/>
          <a:p>
            <a:r>
              <a:rPr lang="en-US" dirty="0" err="1" smtClean="0"/>
              <a:t>Jawanza</a:t>
            </a:r>
            <a:r>
              <a:rPr lang="en-US" dirty="0" smtClean="0"/>
              <a:t> </a:t>
            </a:r>
            <a:r>
              <a:rPr lang="en-US" dirty="0" err="1" smtClean="0"/>
              <a:t>Kunjufu</a:t>
            </a:r>
            <a:r>
              <a:rPr lang="en-US" dirty="0" smtClean="0"/>
              <a:t> writes on the conspiracy to destroy black Boys. The system builds prisons based on the number of young black boys in 2</a:t>
            </a:r>
            <a:r>
              <a:rPr lang="en-US" baseline="30000" dirty="0" smtClean="0"/>
              <a:t>nd</a:t>
            </a:r>
            <a:r>
              <a:rPr lang="en-US" dirty="0" smtClean="0"/>
              <a:t> and 3</a:t>
            </a:r>
            <a:r>
              <a:rPr lang="en-US" baseline="30000" dirty="0" smtClean="0"/>
              <a:t>rd</a:t>
            </a:r>
            <a:r>
              <a:rPr lang="en-US" dirty="0" smtClean="0"/>
              <a:t> grades.</a:t>
            </a:r>
            <a:endParaRPr lang="en-US" dirty="0"/>
          </a:p>
        </p:txBody>
      </p:sp>
      <p:sp>
        <p:nvSpPr>
          <p:cNvPr id="4" name="Content Placeholder 3"/>
          <p:cNvSpPr>
            <a:spLocks noGrp="1"/>
          </p:cNvSpPr>
          <p:nvPr>
            <p:ph sz="half" idx="2"/>
          </p:nvPr>
        </p:nvSpPr>
        <p:spPr/>
        <p:txBody>
          <a:bodyPr/>
          <a:lstStyle/>
          <a:p>
            <a:r>
              <a:rPr lang="en-US" dirty="0" smtClean="0"/>
              <a:t>Counter -</a:t>
            </a:r>
            <a:endParaRPr lang="en-US" dirty="0"/>
          </a:p>
        </p:txBody>
      </p:sp>
    </p:spTree>
    <p:extLst>
      <p:ext uri="{BB962C8B-B14F-4D97-AF65-F5344CB8AC3E}">
        <p14:creationId xmlns:p14="http://schemas.microsoft.com/office/powerpoint/2010/main" val="565874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fontScale="90000"/>
          </a:bodyPr>
          <a:lstStyle/>
          <a:p>
            <a:pPr algn="just"/>
            <a:r>
              <a:rPr lang="en-US" sz="2400" dirty="0" smtClean="0"/>
              <a:t>The </a:t>
            </a:r>
            <a:r>
              <a:rPr lang="en-US" sz="2400" dirty="0"/>
              <a:t>240</a:t>
            </a:r>
            <a:r>
              <a:rPr lang="en-US" sz="2400" baseline="30000" dirty="0"/>
              <a:t>th</a:t>
            </a:r>
            <a:r>
              <a:rPr lang="en-US" sz="2400" dirty="0"/>
              <a:t> Synod Assembly, September 11-12, 2017, a draft document for a new initiative was shared with the assembly titled “The Next Generation.” This initiative seeks to respond to the critical shortage of African American Clergy in the Presbyterian Church (USA) and the need within every presbytery to be served by able Black leadership</a:t>
            </a:r>
            <a:r>
              <a:rPr lang="en-US" sz="2400" dirty="0" smtClean="0"/>
              <a:t>.</a:t>
            </a:r>
            <a:br>
              <a:rPr lang="en-US" sz="2400" dirty="0" smtClean="0"/>
            </a:br>
            <a:r>
              <a:rPr lang="en-US" sz="2400" dirty="0" smtClean="0"/>
              <a:t> </a:t>
            </a:r>
            <a:br>
              <a:rPr lang="en-US" sz="2400" dirty="0" smtClean="0"/>
            </a:br>
            <a:r>
              <a:rPr lang="en-US" sz="2400" dirty="0" smtClean="0"/>
              <a:t>In </a:t>
            </a:r>
            <a:r>
              <a:rPr lang="en-US" sz="2400" dirty="0"/>
              <a:t>response to this challenge, the </a:t>
            </a:r>
            <a:r>
              <a:rPr lang="en-US" sz="2400" dirty="0" smtClean="0"/>
              <a:t>Synod of the Mid-Atlantic </a:t>
            </a:r>
            <a:r>
              <a:rPr lang="en-US" sz="2400" dirty="0"/>
              <a:t>would commit itself to identifying, nurturing and serving as advocates for the next generation of African American clergy to serve </a:t>
            </a:r>
            <a:r>
              <a:rPr lang="en-US" sz="2400" dirty="0" smtClean="0"/>
              <a:t>congregations, councils </a:t>
            </a:r>
            <a:r>
              <a:rPr lang="en-US" sz="2400" dirty="0"/>
              <a:t>of the church and throughout the Presbyterian </a:t>
            </a:r>
            <a:r>
              <a:rPr lang="en-US" sz="2400" dirty="0" smtClean="0"/>
              <a:t>structure and beyond.</a:t>
            </a:r>
            <a:endParaRPr lang="en-US" sz="2400" dirty="0"/>
          </a:p>
        </p:txBody>
      </p:sp>
    </p:spTree>
    <p:extLst>
      <p:ext uri="{BB962C8B-B14F-4D97-AF65-F5344CB8AC3E}">
        <p14:creationId xmlns:p14="http://schemas.microsoft.com/office/powerpoint/2010/main" val="3543096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BLACK </a:t>
            </a:r>
            <a:r>
              <a:rPr lang="en-US" dirty="0"/>
              <a:t>GOVERNING </a:t>
            </a:r>
            <a:r>
              <a:rPr lang="en-US" dirty="0" smtClean="0"/>
              <a:t>BODIES</a:t>
            </a:r>
            <a:br>
              <a:rPr lang="en-US" dirty="0" smtClean="0"/>
            </a:br>
            <a:r>
              <a:rPr lang="en-US" dirty="0" smtClean="0"/>
              <a:t>INDICATES THAT AT ONE POINT</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BLACK CHURCH GROWTH IN SOME AREAS EXCEEDED WHITE CHURCH GROWTH</a:t>
            </a:r>
            <a:endParaRPr lang="en-US" dirty="0"/>
          </a:p>
          <a:p>
            <a:pPr marL="0" indent="0">
              <a:buNone/>
            </a:pPr>
            <a:endParaRPr lang="en-US" dirty="0"/>
          </a:p>
          <a:p>
            <a:r>
              <a:rPr lang="en-US" dirty="0" smtClean="0"/>
              <a:t>16-BLACK </a:t>
            </a:r>
            <a:r>
              <a:rPr lang="en-US" dirty="0" smtClean="0"/>
              <a:t>PRESBYTERIES</a:t>
            </a:r>
            <a:endParaRPr lang="en-US" dirty="0"/>
          </a:p>
          <a:p>
            <a:pPr marL="0" indent="0">
              <a:buNone/>
            </a:pPr>
            <a:endParaRPr lang="en-US" dirty="0"/>
          </a:p>
          <a:p>
            <a:r>
              <a:rPr lang="en-US" dirty="0" smtClean="0"/>
              <a:t>4-BLACK </a:t>
            </a:r>
            <a:r>
              <a:rPr lang="en-US" dirty="0"/>
              <a:t>SYNODS</a:t>
            </a:r>
          </a:p>
        </p:txBody>
      </p:sp>
      <p:sp>
        <p:nvSpPr>
          <p:cNvPr id="4" name="Content Placeholder 3"/>
          <p:cNvSpPr>
            <a:spLocks noGrp="1"/>
          </p:cNvSpPr>
          <p:nvPr>
            <p:ph sz="half" idx="2"/>
          </p:nvPr>
        </p:nvSpPr>
        <p:spPr/>
        <p:txBody>
          <a:bodyPr>
            <a:normAutofit lnSpcReduction="10000"/>
          </a:bodyPr>
          <a:lstStyle/>
          <a:p>
            <a:pPr marL="0" indent="0" algn="ctr">
              <a:buNone/>
            </a:pPr>
            <a:r>
              <a:rPr lang="en-US" dirty="0"/>
              <a:t>Around 1880, Catawba Presbytery (Black Presbytery) </a:t>
            </a:r>
            <a:r>
              <a:rPr lang="en-US" dirty="0" smtClean="0"/>
              <a:t>organized </a:t>
            </a:r>
            <a:r>
              <a:rPr lang="en-US" dirty="0"/>
              <a:t>more Black </a:t>
            </a:r>
            <a:r>
              <a:rPr lang="en-US" dirty="0" smtClean="0"/>
              <a:t>Churches in the Charlotte NC Area </a:t>
            </a:r>
            <a:r>
              <a:rPr lang="en-US" dirty="0"/>
              <a:t>than Mecklenburg Presbytery (White Presbytery)</a:t>
            </a:r>
          </a:p>
        </p:txBody>
      </p:sp>
    </p:spTree>
    <p:extLst>
      <p:ext uri="{BB962C8B-B14F-4D97-AF65-F5344CB8AC3E}">
        <p14:creationId xmlns:p14="http://schemas.microsoft.com/office/powerpoint/2010/main" val="1124153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991600" cy="3962400"/>
          </a:xfrm>
        </p:spPr>
        <p:txBody>
          <a:bodyPr>
            <a:noAutofit/>
          </a:bodyPr>
          <a:lstStyle/>
          <a:p>
            <a:pPr algn="ctr"/>
            <a:r>
              <a:rPr lang="en-US" sz="6600" dirty="0"/>
              <a:t>A SIGNIFICANT </a:t>
            </a:r>
            <a:r>
              <a:rPr lang="en-US" sz="6600" dirty="0" smtClean="0"/>
              <a:t>SHIFT IN LEADERSHIP FOR </a:t>
            </a:r>
            <a:r>
              <a:rPr lang="en-US" sz="6600" dirty="0"/>
              <a:t>BLACK </a:t>
            </a:r>
            <a:r>
              <a:rPr lang="en-US" sz="6600" dirty="0" smtClean="0"/>
              <a:t>PRESBYTERIAN OCCURRED!</a:t>
            </a:r>
            <a:endParaRPr lang="en-US" sz="6600" dirty="0"/>
          </a:p>
        </p:txBody>
      </p:sp>
      <p:sp>
        <p:nvSpPr>
          <p:cNvPr id="3" name="Subtitle 2"/>
          <p:cNvSpPr>
            <a:spLocks noGrp="1"/>
          </p:cNvSpPr>
          <p:nvPr>
            <p:ph type="subTitle" idx="1"/>
          </p:nvPr>
        </p:nvSpPr>
        <p:spPr>
          <a:xfrm>
            <a:off x="228600" y="4267200"/>
            <a:ext cx="8240620" cy="2362200"/>
          </a:xfrm>
        </p:spPr>
        <p:txBody>
          <a:bodyPr>
            <a:normAutofit lnSpcReduction="10000"/>
          </a:bodyPr>
          <a:lstStyle/>
          <a:p>
            <a:endParaRPr lang="en-US" dirty="0" smtClean="0"/>
          </a:p>
          <a:p>
            <a:pPr algn="ctr"/>
            <a:r>
              <a:rPr lang="en-US" sz="3300" b="1" dirty="0" smtClean="0"/>
              <a:t>CHURCHES</a:t>
            </a:r>
            <a:r>
              <a:rPr lang="en-US" sz="3300" b="1" dirty="0"/>
              <a:t>, PRESBYTERIES AND SYNODS IN THE SOUTH MAY HAVE EXPERIENCED THIS THIS SHIFT MORE THAN OTHERS, YET THE ENTIRE CHURCH HAS SUFFERED</a:t>
            </a:r>
          </a:p>
        </p:txBody>
      </p:sp>
    </p:spTree>
    <p:extLst>
      <p:ext uri="{BB962C8B-B14F-4D97-AF65-F5344CB8AC3E}">
        <p14:creationId xmlns:p14="http://schemas.microsoft.com/office/powerpoint/2010/main" val="4253864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055" y="838200"/>
            <a:ext cx="7620000" cy="5486400"/>
          </a:xfrm>
          <a:prstGeom prst="rect">
            <a:avLst/>
          </a:prstGeom>
        </p:spPr>
      </p:pic>
    </p:spTree>
    <p:extLst>
      <p:ext uri="{BB962C8B-B14F-4D97-AF65-F5344CB8AC3E}">
        <p14:creationId xmlns:p14="http://schemas.microsoft.com/office/powerpoint/2010/main" val="2678773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8875"/>
            <a:ext cx="6477000" cy="5293757"/>
          </a:xfrm>
          <a:prstGeom prst="rect">
            <a:avLst/>
          </a:prstGeom>
        </p:spPr>
        <p:txBody>
          <a:bodyPr wrap="square">
            <a:spAutoFit/>
          </a:bodyPr>
          <a:lstStyle/>
          <a:p>
            <a:pPr algn="ctr"/>
            <a:r>
              <a:rPr lang="en-US" sz="3200" dirty="0" smtClean="0"/>
              <a:t>Time Period 1983</a:t>
            </a:r>
          </a:p>
          <a:p>
            <a:endParaRPr lang="en-US" dirty="0" smtClean="0"/>
          </a:p>
          <a:p>
            <a:endParaRPr lang="en-US" dirty="0" smtClean="0"/>
          </a:p>
          <a:p>
            <a:pPr algn="just"/>
            <a:r>
              <a:rPr lang="en-US" dirty="0" smtClean="0"/>
              <a:t>In 1983, the United Presbyterian Church in the U.S.A. and the Presbyterian Church in the United States merged to form the Presbyterian Church (U.S.A.). The Presbyterian Church in the United States was located in the Southern and border states while the United Presbyterian Church in the United States of America was located in every state. These two denominations were the largest Presbyterian bodies in the United States at the time.</a:t>
            </a:r>
          </a:p>
          <a:p>
            <a:pPr algn="just"/>
            <a:r>
              <a:rPr lang="en-US" dirty="0" smtClean="0"/>
              <a:t/>
            </a:r>
            <a:br>
              <a:rPr lang="en-US" dirty="0" smtClean="0"/>
            </a:br>
            <a:r>
              <a:rPr lang="en-US" dirty="0" smtClean="0"/>
              <a:t>The merger was a </a:t>
            </a:r>
            <a:r>
              <a:rPr lang="en-US" dirty="0" smtClean="0">
                <a:hlinkClick r:id="rId2"/>
              </a:rPr>
              <a:t>reunion of two churches</a:t>
            </a:r>
            <a:r>
              <a:rPr lang="en-US" dirty="0" smtClean="0"/>
              <a:t> that were once united prior to the Civil War. Like the </a:t>
            </a:r>
            <a:r>
              <a:rPr lang="en-US" dirty="0" smtClean="0">
                <a:hlinkClick r:id="rId3"/>
              </a:rPr>
              <a:t>Baptists</a:t>
            </a:r>
            <a:r>
              <a:rPr lang="en-US" dirty="0" smtClean="0"/>
              <a:t> and the </a:t>
            </a:r>
            <a:r>
              <a:rPr lang="en-US" dirty="0" smtClean="0">
                <a:hlinkClick r:id="rId4"/>
              </a:rPr>
              <a:t>Methodists</a:t>
            </a:r>
            <a:r>
              <a:rPr lang="en-US" dirty="0" smtClean="0"/>
              <a:t>, the Presbyterians broke off into northern and southern religious bodies in 1861 despite having similar doctrine and church polity. Although it took more than a century for these Presbyterian bodies to reunite, the merger subsequently created the largest Presbyterian denomination in the country.</a:t>
            </a:r>
            <a:endParaRPr lang="en-US" dirty="0"/>
          </a:p>
        </p:txBody>
      </p:sp>
    </p:spTree>
    <p:extLst>
      <p:ext uri="{BB962C8B-B14F-4D97-AF65-F5344CB8AC3E}">
        <p14:creationId xmlns:p14="http://schemas.microsoft.com/office/powerpoint/2010/main" val="3148232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739544"/>
            <a:ext cx="8229600" cy="1143000"/>
          </a:xfrm>
        </p:spPr>
        <p:txBody>
          <a:bodyPr>
            <a:normAutofit fontScale="90000"/>
          </a:bodyPr>
          <a:lstStyle/>
          <a:p>
            <a:pPr algn="ctr"/>
            <a:r>
              <a:rPr lang="en-US" dirty="0" smtClean="0"/>
              <a:t>REUNION 1983</a:t>
            </a:r>
            <a:r>
              <a:rPr lang="en-US" dirty="0"/>
              <a:t/>
            </a:r>
            <a:br>
              <a:rPr lang="en-US" dirty="0"/>
            </a:br>
            <a:r>
              <a:rPr lang="en-US" dirty="0" smtClean="0"/>
              <a:t>UPCUSA </a:t>
            </a:r>
            <a:r>
              <a:rPr lang="en-US" dirty="0"/>
              <a:t>and PCUS</a:t>
            </a:r>
          </a:p>
        </p:txBody>
      </p:sp>
      <p:sp>
        <p:nvSpPr>
          <p:cNvPr id="3" name="Text Placeholder 2"/>
          <p:cNvSpPr>
            <a:spLocks noGrp="1"/>
          </p:cNvSpPr>
          <p:nvPr>
            <p:ph type="body" idx="1"/>
          </p:nvPr>
        </p:nvSpPr>
        <p:spPr>
          <a:xfrm>
            <a:off x="533400" y="1828800"/>
            <a:ext cx="7620000" cy="659352"/>
          </a:xfrm>
        </p:spPr>
        <p:txBody>
          <a:bodyPr>
            <a:normAutofit/>
          </a:bodyPr>
          <a:lstStyle/>
          <a:p>
            <a:pPr algn="ctr"/>
            <a:r>
              <a:rPr lang="en-US" dirty="0"/>
              <a:t>Each Synod Adopted Articles of  Agreement</a:t>
            </a:r>
          </a:p>
        </p:txBody>
      </p:sp>
      <p:sp>
        <p:nvSpPr>
          <p:cNvPr id="4" name="Text Placeholder 3"/>
          <p:cNvSpPr>
            <a:spLocks noGrp="1"/>
          </p:cNvSpPr>
          <p:nvPr>
            <p:ph type="body" sz="half" idx="3"/>
          </p:nvPr>
        </p:nvSpPr>
        <p:spPr>
          <a:xfrm flipH="1">
            <a:off x="8534400" y="1859757"/>
            <a:ext cx="381000" cy="654843"/>
          </a:xfrm>
        </p:spPr>
        <p:txBody>
          <a:bodyPr/>
          <a:lstStyle/>
          <a:p>
            <a:r>
              <a:rPr lang="en-US" dirty="0"/>
              <a:t>.</a:t>
            </a:r>
          </a:p>
        </p:txBody>
      </p:sp>
      <p:sp>
        <p:nvSpPr>
          <p:cNvPr id="7" name="Content Placeholder 6"/>
          <p:cNvSpPr>
            <a:spLocks noGrp="1"/>
          </p:cNvSpPr>
          <p:nvPr>
            <p:ph sz="quarter" idx="2"/>
          </p:nvPr>
        </p:nvSpPr>
        <p:spPr>
          <a:xfrm>
            <a:off x="457200" y="2895600"/>
            <a:ext cx="3048000" cy="3025444"/>
          </a:xfrm>
          <a:prstGeom prst="rect">
            <a:avLst/>
          </a:prstGeom>
        </p:spPr>
        <p:txBody>
          <a:bodyPr wrap="square">
            <a:spAutoFit/>
          </a:bodyPr>
          <a:lstStyle/>
          <a:p>
            <a:pPr marL="0" indent="0">
              <a:buNone/>
            </a:pPr>
            <a:r>
              <a:rPr lang="en-US" sz="2200" b="1" dirty="0">
                <a:solidFill>
                  <a:schemeClr val="tx1">
                    <a:lumMod val="95000"/>
                    <a:lumOff val="5000"/>
                  </a:schemeClr>
                </a:solidFill>
                <a:effectLst>
                  <a:outerShdw blurRad="38100" dist="38100" dir="2700000" algn="tl">
                    <a:srgbClr val="000000">
                      <a:alpha val="43137"/>
                    </a:srgbClr>
                  </a:outerShdw>
                </a:effectLst>
              </a:rPr>
              <a:t>Synod of the Piedmont</a:t>
            </a:r>
          </a:p>
          <a:p>
            <a:pPr marL="0" indent="0">
              <a:buNone/>
            </a:pPr>
            <a:endParaRPr lang="en-US" sz="2200" b="1" dirty="0">
              <a:solidFill>
                <a:schemeClr val="tx1">
                  <a:lumMod val="95000"/>
                  <a:lumOff val="5000"/>
                </a:schemeClr>
              </a:solidFill>
              <a:effectLst>
                <a:outerShdw blurRad="38100" dist="38100" dir="2700000" algn="tl">
                  <a:srgbClr val="000000">
                    <a:alpha val="43137"/>
                  </a:srgbClr>
                </a:outerShdw>
              </a:effectLst>
            </a:endParaRPr>
          </a:p>
          <a:p>
            <a:pPr marL="0" indent="0">
              <a:buNone/>
            </a:pPr>
            <a:r>
              <a:rPr lang="en-US" sz="2200" b="1" dirty="0">
                <a:solidFill>
                  <a:schemeClr val="tx1">
                    <a:lumMod val="95000"/>
                    <a:lumOff val="5000"/>
                  </a:schemeClr>
                </a:solidFill>
                <a:effectLst>
                  <a:outerShdw blurRad="38100" dist="38100" dir="2700000" algn="tl">
                    <a:srgbClr val="000000">
                      <a:alpha val="43137"/>
                    </a:srgbClr>
                  </a:outerShdw>
                </a:effectLst>
              </a:rPr>
              <a:t>Synod of North Carolina</a:t>
            </a:r>
          </a:p>
          <a:p>
            <a:pPr marL="0" indent="0">
              <a:buNone/>
            </a:pPr>
            <a:endParaRPr lang="en-US" sz="2200" b="1" dirty="0">
              <a:solidFill>
                <a:schemeClr val="tx1">
                  <a:lumMod val="95000"/>
                  <a:lumOff val="5000"/>
                </a:schemeClr>
              </a:solidFill>
              <a:effectLst>
                <a:outerShdw blurRad="38100" dist="38100" dir="2700000" algn="tl">
                  <a:srgbClr val="000000">
                    <a:alpha val="43137"/>
                  </a:srgbClr>
                </a:outerShdw>
              </a:effectLst>
            </a:endParaRPr>
          </a:p>
          <a:p>
            <a:pPr marL="0" indent="0">
              <a:buNone/>
            </a:pPr>
            <a:r>
              <a:rPr lang="en-US" sz="2200" b="1" dirty="0">
                <a:solidFill>
                  <a:schemeClr val="tx1">
                    <a:lumMod val="95000"/>
                    <a:lumOff val="5000"/>
                  </a:schemeClr>
                </a:solidFill>
                <a:effectLst>
                  <a:outerShdw blurRad="38100" dist="38100" dir="2700000" algn="tl">
                    <a:srgbClr val="000000">
                      <a:alpha val="43137"/>
                    </a:srgbClr>
                  </a:outerShdw>
                </a:effectLst>
              </a:rPr>
              <a:t>Synod the of Virginias</a:t>
            </a:r>
          </a:p>
        </p:txBody>
      </p:sp>
      <p:sp>
        <p:nvSpPr>
          <p:cNvPr id="6" name="Content Placeholder 5"/>
          <p:cNvSpPr>
            <a:spLocks noGrp="1"/>
          </p:cNvSpPr>
          <p:nvPr>
            <p:ph sz="quarter" idx="4"/>
          </p:nvPr>
        </p:nvSpPr>
        <p:spPr>
          <a:xfrm>
            <a:off x="4645025" y="2590799"/>
            <a:ext cx="4041775" cy="3535363"/>
          </a:xfrm>
        </p:spPr>
        <p:txBody>
          <a:bodyPr>
            <a:normAutofit fontScale="92500"/>
          </a:bodyPr>
          <a:lstStyle/>
          <a:p>
            <a:r>
              <a:rPr lang="en-US" dirty="0"/>
              <a:t>Three synods created the Synod of the Mid-Atlantic. </a:t>
            </a:r>
          </a:p>
          <a:p>
            <a:pPr marL="0" indent="0">
              <a:buNone/>
            </a:pPr>
            <a:r>
              <a:rPr lang="en-US" dirty="0"/>
              <a:t> </a:t>
            </a:r>
          </a:p>
          <a:p>
            <a:r>
              <a:rPr lang="en-US" dirty="0"/>
              <a:t>Mid-Atlantic was the last of 16 synods to be organized.</a:t>
            </a:r>
          </a:p>
          <a:p>
            <a:pPr marL="0" indent="0">
              <a:buNone/>
            </a:pPr>
            <a:endParaRPr lang="en-US" dirty="0"/>
          </a:p>
          <a:p>
            <a:r>
              <a:rPr lang="en-US" dirty="0"/>
              <a:t>Four All Black Presbyteries &amp; one Inter-presbytery agency must be dissolved</a:t>
            </a:r>
          </a:p>
        </p:txBody>
      </p:sp>
      <p:sp>
        <p:nvSpPr>
          <p:cNvPr id="8" name="Slide Number Placeholder 7"/>
          <p:cNvSpPr>
            <a:spLocks noGrp="1"/>
          </p:cNvSpPr>
          <p:nvPr>
            <p:ph type="sldNum" sz="quarter" idx="12"/>
          </p:nvPr>
        </p:nvSpPr>
        <p:spPr/>
        <p:txBody>
          <a:bodyPr/>
          <a:lstStyle/>
          <a:p>
            <a:fld id="{BA592C6F-CBE1-465B-AA6A-5EF4D3CD20C5}" type="slidenum">
              <a:rPr lang="en-US" smtClean="0"/>
              <a:t>7</a:t>
            </a:fld>
            <a:endParaRPr lang="en-US" dirty="0"/>
          </a:p>
        </p:txBody>
      </p:sp>
    </p:spTree>
    <p:extLst>
      <p:ext uri="{BB962C8B-B14F-4D97-AF65-F5344CB8AC3E}">
        <p14:creationId xmlns:p14="http://schemas.microsoft.com/office/powerpoint/2010/main" val="852932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ISSUES IMPACTING REUNION</a:t>
            </a:r>
          </a:p>
        </p:txBody>
      </p:sp>
      <p:sp>
        <p:nvSpPr>
          <p:cNvPr id="3" name="Text Placeholder 2"/>
          <p:cNvSpPr>
            <a:spLocks noGrp="1"/>
          </p:cNvSpPr>
          <p:nvPr>
            <p:ph type="body" idx="1"/>
          </p:nvPr>
        </p:nvSpPr>
        <p:spPr/>
        <p:txBody>
          <a:bodyPr>
            <a:normAutofit/>
          </a:bodyPr>
          <a:lstStyle/>
          <a:p>
            <a:r>
              <a:rPr lang="en-US" dirty="0"/>
              <a:t>Dissolving </a:t>
            </a:r>
          </a:p>
        </p:txBody>
      </p:sp>
      <p:sp>
        <p:nvSpPr>
          <p:cNvPr id="4" name="Text Placeholder 3"/>
          <p:cNvSpPr>
            <a:spLocks noGrp="1"/>
          </p:cNvSpPr>
          <p:nvPr>
            <p:ph type="body" sz="half" idx="3"/>
          </p:nvPr>
        </p:nvSpPr>
        <p:spPr/>
        <p:txBody>
          <a:bodyPr>
            <a:normAutofit/>
          </a:bodyPr>
          <a:lstStyle/>
          <a:p>
            <a:r>
              <a:rPr lang="en-US" dirty="0" smtClean="0"/>
              <a:t>????????????????????????????</a:t>
            </a:r>
            <a:endParaRPr lang="en-US" dirty="0"/>
          </a:p>
        </p:txBody>
      </p:sp>
      <p:sp>
        <p:nvSpPr>
          <p:cNvPr id="5" name="Content Placeholder 4"/>
          <p:cNvSpPr>
            <a:spLocks noGrp="1"/>
          </p:cNvSpPr>
          <p:nvPr>
            <p:ph sz="quarter" idx="2"/>
          </p:nvPr>
        </p:nvSpPr>
        <p:spPr/>
        <p:txBody>
          <a:bodyPr/>
          <a:lstStyle/>
          <a:p>
            <a:r>
              <a:rPr lang="en-US" sz="2000" dirty="0"/>
              <a:t>Catawba presbytery </a:t>
            </a:r>
          </a:p>
          <a:p>
            <a:r>
              <a:rPr lang="en-US" sz="2000" dirty="0"/>
              <a:t>Cape Fear presbytery</a:t>
            </a:r>
          </a:p>
          <a:p>
            <a:r>
              <a:rPr lang="en-US" sz="2000" dirty="0"/>
              <a:t>Southern Virginia presbytery</a:t>
            </a:r>
          </a:p>
          <a:p>
            <a:r>
              <a:rPr lang="en-US" sz="2000" dirty="0"/>
              <a:t>Yadkin presbytery</a:t>
            </a:r>
          </a:p>
          <a:p>
            <a:r>
              <a:rPr lang="en-US" sz="2000" dirty="0"/>
              <a:t>The Catawba Inter-presbytery Agency</a:t>
            </a:r>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a:t>Program funding curtailment</a:t>
            </a:r>
          </a:p>
          <a:p>
            <a:r>
              <a:rPr lang="en-US" dirty="0"/>
              <a:t>Loss of Identity</a:t>
            </a:r>
          </a:p>
          <a:p>
            <a:r>
              <a:rPr lang="en-US" dirty="0"/>
              <a:t>Loss of Black History</a:t>
            </a:r>
          </a:p>
          <a:p>
            <a:r>
              <a:rPr lang="en-US" dirty="0"/>
              <a:t>Loss of Black participation on governing boards</a:t>
            </a:r>
          </a:p>
          <a:p>
            <a:r>
              <a:rPr lang="en-US" dirty="0"/>
              <a:t>Loss of power</a:t>
            </a:r>
          </a:p>
          <a:p>
            <a:r>
              <a:rPr lang="en-US" dirty="0"/>
              <a:t>Loss of community</a:t>
            </a:r>
          </a:p>
          <a:p>
            <a:r>
              <a:rPr lang="en-US" dirty="0"/>
              <a:t>Depersonalization</a:t>
            </a:r>
          </a:p>
          <a:p>
            <a:r>
              <a:rPr lang="en-US" dirty="0"/>
              <a:t>Operating un Robert’s</a:t>
            </a:r>
          </a:p>
          <a:p>
            <a:r>
              <a:rPr lang="en-US" dirty="0"/>
              <a:t>Change in lifestyle</a:t>
            </a:r>
          </a:p>
          <a:p>
            <a:r>
              <a:rPr lang="en-US" dirty="0"/>
              <a:t>Disengagement</a:t>
            </a:r>
          </a:p>
        </p:txBody>
      </p:sp>
    </p:spTree>
    <p:extLst>
      <p:ext uri="{BB962C8B-B14F-4D97-AF65-F5344CB8AC3E}">
        <p14:creationId xmlns:p14="http://schemas.microsoft.com/office/powerpoint/2010/main" val="37196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47800"/>
            <a:ext cx="7772400" cy="4321175"/>
          </a:xfrm>
        </p:spPr>
        <p:txBody>
          <a:bodyPr/>
          <a:lstStyle/>
          <a:p>
            <a:pPr algn="ctr"/>
            <a:r>
              <a:rPr lang="en-US" dirty="0" smtClean="0"/>
              <a:t>REUNION DISRUPTED The </a:t>
            </a:r>
            <a:r>
              <a:rPr lang="en-US" dirty="0"/>
              <a:t>Leadership </a:t>
            </a:r>
            <a:r>
              <a:rPr lang="en-US" dirty="0" smtClean="0"/>
              <a:t>Pipeline </a:t>
            </a:r>
            <a:br>
              <a:rPr lang="en-US" dirty="0" smtClean="0"/>
            </a:br>
            <a:r>
              <a:rPr lang="en-US" dirty="0"/>
              <a:t/>
            </a:r>
            <a:br>
              <a:rPr lang="en-US" dirty="0"/>
            </a:br>
            <a:r>
              <a:rPr lang="en-US" sz="2400" dirty="0" smtClean="0"/>
              <a:t>This </a:t>
            </a:r>
            <a:r>
              <a:rPr lang="en-US" sz="2400" dirty="0" smtClean="0"/>
              <a:t>was Possibly an Unintentional Consequence of Reunion</a:t>
            </a:r>
            <a:endParaRPr lang="en-US" dirty="0"/>
          </a:p>
        </p:txBody>
      </p:sp>
      <p:sp>
        <p:nvSpPr>
          <p:cNvPr id="3" name="Text Placeholder 2"/>
          <p:cNvSpPr>
            <a:spLocks noGrp="1"/>
          </p:cNvSpPr>
          <p:nvPr>
            <p:ph type="body" idx="1"/>
          </p:nvPr>
        </p:nvSpPr>
        <p:spPr>
          <a:xfrm>
            <a:off x="609600" y="4343400"/>
            <a:ext cx="7772400" cy="1500187"/>
          </a:xfrm>
        </p:spPr>
        <p:txBody>
          <a:bodyPr>
            <a:normAutofit/>
          </a:bodyPr>
          <a:lstStyle/>
          <a:p>
            <a:endParaRPr lang="en-US" sz="4800" dirty="0"/>
          </a:p>
          <a:p>
            <a:endParaRPr lang="en-US" sz="4800" dirty="0"/>
          </a:p>
          <a:p>
            <a:pPr algn="ctr"/>
            <a:endParaRPr lang="en-US" sz="14800" dirty="0"/>
          </a:p>
        </p:txBody>
      </p:sp>
    </p:spTree>
    <p:extLst>
      <p:ext uri="{BB962C8B-B14F-4D97-AF65-F5344CB8AC3E}">
        <p14:creationId xmlns:p14="http://schemas.microsoft.com/office/powerpoint/2010/main" val="2679351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239</TotalTime>
  <Words>704</Words>
  <Application>Microsoft Office PowerPoint</Application>
  <PresentationFormat>On-screen Show (4:3)</PresentationFormat>
  <Paragraphs>88</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Opulent</vt:lpstr>
      <vt:lpstr>Package</vt:lpstr>
      <vt:lpstr>THE NEXT GENERATION INITIATIVE</vt:lpstr>
      <vt:lpstr>The 240th Synod Assembly, September 11-12, 2017, a draft document for a new initiative was shared with the assembly titled “The Next Generation.” This initiative seeks to respond to the critical shortage of African American Clergy in the Presbyterian Church (USA) and the need within every presbytery to be served by able Black leadership.   In response to this challenge, the Synod of the Mid-Atlantic would commit itself to identifying, nurturing and serving as advocates for the next generation of African American clergy to serve congregations, councils of the church and throughout the Presbyterian structure and beyond.</vt:lpstr>
      <vt:lpstr>BLACK GOVERNING BODIES INDICATES THAT AT ONE POINT</vt:lpstr>
      <vt:lpstr>A SIGNIFICANT SHIFT IN LEADERSHIP FOR BLACK PRESBYTERIAN OCCURRED!</vt:lpstr>
      <vt:lpstr>PowerPoint Presentation</vt:lpstr>
      <vt:lpstr>PowerPoint Presentation</vt:lpstr>
      <vt:lpstr>REUNION 1983 UPCUSA and PCUS</vt:lpstr>
      <vt:lpstr>ISSUES IMPACTING REUNION</vt:lpstr>
      <vt:lpstr>REUNION DISRUPTED The Leadership Pipeline   This was Possibly an Unintentional Consequence of Reunion</vt:lpstr>
      <vt:lpstr>A Way to Reverse the Trend</vt:lpstr>
      <vt:lpstr>THE CALLING FOR THE  ORDER OF THE DAY</vt:lpstr>
      <vt:lpstr>PowerPoint Presentation</vt:lpstr>
      <vt:lpstr>THERE HAS BEEN A TIME OF CONTEMPLATION </vt:lpstr>
      <vt:lpstr>PowerPoint Presentation</vt:lpstr>
      <vt:lpstr>Congregational life community development</vt:lpstr>
      <vt:lpstr>  Identify and claim THEM WHILE THEY ARE YOUNG </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NEXT GENERATION INITIATIVE</dc:title>
  <dc:creator>Warren Lesane</dc:creator>
  <cp:lastModifiedBy>Warren Lesane</cp:lastModifiedBy>
  <cp:revision>11</cp:revision>
  <cp:lastPrinted>2020-03-03T20:23:00Z</cp:lastPrinted>
  <dcterms:created xsi:type="dcterms:W3CDTF">2020-03-03T17:54:54Z</dcterms:created>
  <dcterms:modified xsi:type="dcterms:W3CDTF">2020-03-03T21:54:44Z</dcterms:modified>
</cp:coreProperties>
</file>